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264" r:id="rId3"/>
    <p:sldId id="265" r:id="rId4"/>
    <p:sldId id="266" r:id="rId5"/>
    <p:sldId id="267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1B1B1B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88F47-2D37-479A-A99E-EE7FAFA240D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037406-5E8A-4CC3-8F36-0B69B91C29FD}">
      <dgm:prSet/>
      <dgm:spPr>
        <a:solidFill>
          <a:schemeClr val="accent5">
            <a:hueOff val="0"/>
            <a:satOff val="0"/>
            <a:lumOff val="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1α:  Ενημέρωση του Συλλόγου Διδασκόντων για την πρόταση του σχεδίου δράσης</a:t>
          </a:r>
          <a:endParaRPr lang="en-GB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 1β: Ενημέρωση του Δ.Σ γονέων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70D638-F89C-41F9-9646-607B63C7AABB}" type="parTrans" cxnId="{AAA64B6E-1443-4DEF-9F3C-13FF7C0EDF1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C24C8E-7F4F-4F3F-815A-A7996BFB8088}" type="sibTrans" cxnId="{AAA64B6E-1443-4DEF-9F3C-13FF7C0EDF1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0F5BA1-FB18-4205-9D97-961FB55AE63C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l-GR" sz="13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2. Γνωριμία γονέων-προσφύγων με τους εκπαιδευτικούς. Ενημέρωση για τη σχολική φοίτηση των παιδιών τους </a:t>
          </a:r>
          <a:endParaRPr lang="en-US" sz="13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2A30FA5-4D80-46CB-8194-C24F057D61F4}" type="parTrans" cxnId="{3670CAF2-EBCC-444F-AA61-29C6FBD01DC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ACE62E-C845-4656-9730-CB14A14A05CF}" type="sibTrans" cxnId="{3670CAF2-EBCC-444F-AA61-29C6FBD01DC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B5A847-15F4-4040-B939-B6CF8AD2C64B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3. Επιμόρφωση εκπαιδευτικών και γονέων σε ζητήματα συμπερίληψης παιδιών-προσφύγων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CBE8FA-F126-4A4C-8E27-263EFC2E0CB2}" type="parTrans" cxnId="{773542AE-6018-4AE4-AB32-E9E1F5227BE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812E88-5A86-453E-B7FD-B2BA4EB76FAC}" type="sibTrans" cxnId="{773542AE-6018-4AE4-AB32-E9E1F5227BE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5318E5-0C6D-409F-8DEC-1710B1F96488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4. Γνωριμία με το περιβάλλον διαβίωσης των προσφυγόπαιδων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E02E3F-4E6D-45F1-BF91-694B8736A519}" type="parTrans" cxnId="{66E3427A-1454-4732-9AF0-DEC91882BCB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14E72C-46BF-4AE7-8BBC-60835B704CF6}" type="sibTrans" cxnId="{66E3427A-1454-4732-9AF0-DEC91882BCB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D313C5-3C95-4E4C-8B79-8025972CFFFA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l-GR" b="1">
              <a:latin typeface="Calibri" panose="020F0502020204030204" pitchFamily="34" charset="0"/>
              <a:cs typeface="Calibri" panose="020F0502020204030204" pitchFamily="34" charset="0"/>
            </a:rPr>
            <a:t>5. Σχολικές δραστηριότητες συμπερίληψης παιδιών προσφύγων 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1108D7-A466-4E69-ABB0-7AF13942C7EF}" type="parTrans" cxnId="{6BDE93E8-75F4-46A2-B3E2-0D967F6FA56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5377B9-EEB5-4D8A-A7BB-50185DEDBB4F}" type="sibTrans" cxnId="{6BDE93E8-75F4-46A2-B3E2-0D967F6FA56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E374E0-48AB-463B-A939-274E05B5129A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6. Συμμετοχή ομάδας εκπαιδευτικών στη βιωματική δράση " Ανταλλαγή καλών πρακτικών στην εκπαίδευση προσφύγων“</a:t>
          </a:r>
          <a:r>
            <a:rPr lang="en-GB" b="1" dirty="0"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 που διοργανώθηκε από τη ΜΚΟ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Solidarity Now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3A535F-AFA7-40C2-85C1-4ED8560FE86D}" type="parTrans" cxnId="{04A81244-4BAD-4FF6-9040-C9BD2B6CC2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468313-321D-4F83-9DD5-1C403522303E}" type="sibTrans" cxnId="{04A81244-4BAD-4FF6-9040-C9BD2B6CC2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F3DAD2-2018-4C3F-803F-71F3A4009942}" type="pres">
      <dgm:prSet presAssocID="{F1088F47-2D37-479A-A99E-EE7FAFA240D9}" presName="Name0" presStyleCnt="0">
        <dgm:presLayoutVars>
          <dgm:dir/>
          <dgm:resizeHandles val="exact"/>
        </dgm:presLayoutVars>
      </dgm:prSet>
      <dgm:spPr/>
    </dgm:pt>
    <dgm:pt modelId="{FE0B50B1-C1BB-4467-B0B5-2C2471AB0C60}" type="pres">
      <dgm:prSet presAssocID="{E9037406-5E8A-4CC3-8F36-0B69B91C29FD}" presName="node" presStyleLbl="node1" presStyleIdx="0" presStyleCnt="6">
        <dgm:presLayoutVars>
          <dgm:bulletEnabled val="1"/>
        </dgm:presLayoutVars>
      </dgm:prSet>
      <dgm:spPr/>
    </dgm:pt>
    <dgm:pt modelId="{E5C454CD-911D-4C23-AFD4-66FD9D52081E}" type="pres">
      <dgm:prSet presAssocID="{5EC24C8E-7F4F-4F3F-815A-A7996BFB8088}" presName="sibTrans" presStyleLbl="sibTrans1D1" presStyleIdx="0" presStyleCnt="5"/>
      <dgm:spPr/>
    </dgm:pt>
    <dgm:pt modelId="{245002F7-7428-44AF-84CA-C714B70DD6F1}" type="pres">
      <dgm:prSet presAssocID="{5EC24C8E-7F4F-4F3F-815A-A7996BFB8088}" presName="connectorText" presStyleLbl="sibTrans1D1" presStyleIdx="0" presStyleCnt="5"/>
      <dgm:spPr/>
    </dgm:pt>
    <dgm:pt modelId="{3DC9F464-C83E-48DA-ACBC-5FE5DDEEF8D9}" type="pres">
      <dgm:prSet presAssocID="{F60F5BA1-FB18-4205-9D97-961FB55AE63C}" presName="node" presStyleLbl="node1" presStyleIdx="1" presStyleCnt="6">
        <dgm:presLayoutVars>
          <dgm:bulletEnabled val="1"/>
        </dgm:presLayoutVars>
      </dgm:prSet>
      <dgm:spPr/>
    </dgm:pt>
    <dgm:pt modelId="{E0F57BE6-5936-4B1B-98D9-6B698C7B23CF}" type="pres">
      <dgm:prSet presAssocID="{21ACE62E-C845-4656-9730-CB14A14A05CF}" presName="sibTrans" presStyleLbl="sibTrans1D1" presStyleIdx="1" presStyleCnt="5"/>
      <dgm:spPr/>
    </dgm:pt>
    <dgm:pt modelId="{EAB26375-B576-4E2E-8A71-B36DC91A2F80}" type="pres">
      <dgm:prSet presAssocID="{21ACE62E-C845-4656-9730-CB14A14A05CF}" presName="connectorText" presStyleLbl="sibTrans1D1" presStyleIdx="1" presStyleCnt="5"/>
      <dgm:spPr/>
    </dgm:pt>
    <dgm:pt modelId="{75D51767-7CAA-4E81-A679-42D442E375AB}" type="pres">
      <dgm:prSet presAssocID="{F7B5A847-15F4-4040-B939-B6CF8AD2C64B}" presName="node" presStyleLbl="node1" presStyleIdx="2" presStyleCnt="6">
        <dgm:presLayoutVars>
          <dgm:bulletEnabled val="1"/>
        </dgm:presLayoutVars>
      </dgm:prSet>
      <dgm:spPr/>
    </dgm:pt>
    <dgm:pt modelId="{DF43AC60-7B80-46F2-B6B8-D97421988032}" type="pres">
      <dgm:prSet presAssocID="{03812E88-5A86-453E-B7FD-B2BA4EB76FAC}" presName="sibTrans" presStyleLbl="sibTrans1D1" presStyleIdx="2" presStyleCnt="5"/>
      <dgm:spPr/>
    </dgm:pt>
    <dgm:pt modelId="{8FFFFAF9-B9BF-4604-AC10-240FBE29AFEE}" type="pres">
      <dgm:prSet presAssocID="{03812E88-5A86-453E-B7FD-B2BA4EB76FAC}" presName="connectorText" presStyleLbl="sibTrans1D1" presStyleIdx="2" presStyleCnt="5"/>
      <dgm:spPr/>
    </dgm:pt>
    <dgm:pt modelId="{36B70CB8-2A6C-4AFB-9715-731307E089E8}" type="pres">
      <dgm:prSet presAssocID="{245318E5-0C6D-409F-8DEC-1710B1F96488}" presName="node" presStyleLbl="node1" presStyleIdx="3" presStyleCnt="6">
        <dgm:presLayoutVars>
          <dgm:bulletEnabled val="1"/>
        </dgm:presLayoutVars>
      </dgm:prSet>
      <dgm:spPr/>
    </dgm:pt>
    <dgm:pt modelId="{D62A8143-91D2-4169-A4EC-C4B920BA905C}" type="pres">
      <dgm:prSet presAssocID="{0914E72C-46BF-4AE7-8BBC-60835B704CF6}" presName="sibTrans" presStyleLbl="sibTrans1D1" presStyleIdx="3" presStyleCnt="5"/>
      <dgm:spPr/>
    </dgm:pt>
    <dgm:pt modelId="{000E04AC-9C9B-44D1-A627-2B54B18F35D9}" type="pres">
      <dgm:prSet presAssocID="{0914E72C-46BF-4AE7-8BBC-60835B704CF6}" presName="connectorText" presStyleLbl="sibTrans1D1" presStyleIdx="3" presStyleCnt="5"/>
      <dgm:spPr/>
    </dgm:pt>
    <dgm:pt modelId="{98B9943B-9354-4048-9D12-98FA660377C5}" type="pres">
      <dgm:prSet presAssocID="{16D313C5-3C95-4E4C-8B79-8025972CFFFA}" presName="node" presStyleLbl="node1" presStyleIdx="4" presStyleCnt="6">
        <dgm:presLayoutVars>
          <dgm:bulletEnabled val="1"/>
        </dgm:presLayoutVars>
      </dgm:prSet>
      <dgm:spPr/>
    </dgm:pt>
    <dgm:pt modelId="{0BA1B15A-30BC-4988-A944-18816A25379D}" type="pres">
      <dgm:prSet presAssocID="{F35377B9-EEB5-4D8A-A7BB-50185DEDBB4F}" presName="sibTrans" presStyleLbl="sibTrans1D1" presStyleIdx="4" presStyleCnt="5"/>
      <dgm:spPr/>
    </dgm:pt>
    <dgm:pt modelId="{17DDE979-08CD-4F8E-B7AB-9826B6AB2966}" type="pres">
      <dgm:prSet presAssocID="{F35377B9-EEB5-4D8A-A7BB-50185DEDBB4F}" presName="connectorText" presStyleLbl="sibTrans1D1" presStyleIdx="4" presStyleCnt="5"/>
      <dgm:spPr/>
    </dgm:pt>
    <dgm:pt modelId="{714070F2-260F-4D47-82CB-CDD62695A45B}" type="pres">
      <dgm:prSet presAssocID="{E4E374E0-48AB-463B-A939-274E05B5129A}" presName="node" presStyleLbl="node1" presStyleIdx="5" presStyleCnt="6">
        <dgm:presLayoutVars>
          <dgm:bulletEnabled val="1"/>
        </dgm:presLayoutVars>
      </dgm:prSet>
      <dgm:spPr/>
    </dgm:pt>
  </dgm:ptLst>
  <dgm:cxnLst>
    <dgm:cxn modelId="{49025A07-ECB7-4C85-8BF4-47FFE99089F7}" type="presOf" srcId="{03812E88-5A86-453E-B7FD-B2BA4EB76FAC}" destId="{8FFFFAF9-B9BF-4604-AC10-240FBE29AFEE}" srcOrd="1" destOrd="0" presId="urn:microsoft.com/office/officeart/2016/7/layout/RepeatingBendingProcessNew"/>
    <dgm:cxn modelId="{88F28F24-B860-4681-9936-D0388F79ADB6}" type="presOf" srcId="{5EC24C8E-7F4F-4F3F-815A-A7996BFB8088}" destId="{E5C454CD-911D-4C23-AFD4-66FD9D52081E}" srcOrd="0" destOrd="0" presId="urn:microsoft.com/office/officeart/2016/7/layout/RepeatingBendingProcessNew"/>
    <dgm:cxn modelId="{0B32D92D-688C-4615-9781-DE5D89B3681A}" type="presOf" srcId="{F35377B9-EEB5-4D8A-A7BB-50185DEDBB4F}" destId="{0BA1B15A-30BC-4988-A944-18816A25379D}" srcOrd="0" destOrd="0" presId="urn:microsoft.com/office/officeart/2016/7/layout/RepeatingBendingProcessNew"/>
    <dgm:cxn modelId="{DE933B5D-DE0D-4EA8-83B1-9C047DF486DE}" type="presOf" srcId="{F7B5A847-15F4-4040-B939-B6CF8AD2C64B}" destId="{75D51767-7CAA-4E81-A679-42D442E375AB}" srcOrd="0" destOrd="0" presId="urn:microsoft.com/office/officeart/2016/7/layout/RepeatingBendingProcessNew"/>
    <dgm:cxn modelId="{04A81244-4BAD-4FF6-9040-C9BD2B6CC235}" srcId="{F1088F47-2D37-479A-A99E-EE7FAFA240D9}" destId="{E4E374E0-48AB-463B-A939-274E05B5129A}" srcOrd="5" destOrd="0" parTransId="{F73A535F-AFA7-40C2-85C1-4ED8560FE86D}" sibTransId="{67468313-321D-4F83-9DD5-1C403522303E}"/>
    <dgm:cxn modelId="{9CCF1949-7F00-4556-BD2C-8F27A5D3E911}" type="presOf" srcId="{21ACE62E-C845-4656-9730-CB14A14A05CF}" destId="{EAB26375-B576-4E2E-8A71-B36DC91A2F80}" srcOrd="1" destOrd="0" presId="urn:microsoft.com/office/officeart/2016/7/layout/RepeatingBendingProcessNew"/>
    <dgm:cxn modelId="{AAA64B6E-1443-4DEF-9F3C-13FF7C0EDF13}" srcId="{F1088F47-2D37-479A-A99E-EE7FAFA240D9}" destId="{E9037406-5E8A-4CC3-8F36-0B69B91C29FD}" srcOrd="0" destOrd="0" parTransId="{4970D638-F89C-41F9-9646-607B63C7AABB}" sibTransId="{5EC24C8E-7F4F-4F3F-815A-A7996BFB8088}"/>
    <dgm:cxn modelId="{1756FA77-00D7-4CD7-B419-72866097C6AC}" type="presOf" srcId="{245318E5-0C6D-409F-8DEC-1710B1F96488}" destId="{36B70CB8-2A6C-4AFB-9715-731307E089E8}" srcOrd="0" destOrd="0" presId="urn:microsoft.com/office/officeart/2016/7/layout/RepeatingBendingProcessNew"/>
    <dgm:cxn modelId="{66E3427A-1454-4732-9AF0-DEC91882BCBA}" srcId="{F1088F47-2D37-479A-A99E-EE7FAFA240D9}" destId="{245318E5-0C6D-409F-8DEC-1710B1F96488}" srcOrd="3" destOrd="0" parTransId="{9BE02E3F-4E6D-45F1-BF91-694B8736A519}" sibTransId="{0914E72C-46BF-4AE7-8BBC-60835B704CF6}"/>
    <dgm:cxn modelId="{B17CC983-8B9F-4DA3-B794-8E68DD6B5785}" type="presOf" srcId="{F35377B9-EEB5-4D8A-A7BB-50185DEDBB4F}" destId="{17DDE979-08CD-4F8E-B7AB-9826B6AB2966}" srcOrd="1" destOrd="0" presId="urn:microsoft.com/office/officeart/2016/7/layout/RepeatingBendingProcessNew"/>
    <dgm:cxn modelId="{E017C185-3E3C-445D-B805-FACD0692B542}" type="presOf" srcId="{F60F5BA1-FB18-4205-9D97-961FB55AE63C}" destId="{3DC9F464-C83E-48DA-ACBC-5FE5DDEEF8D9}" srcOrd="0" destOrd="0" presId="urn:microsoft.com/office/officeart/2016/7/layout/RepeatingBendingProcessNew"/>
    <dgm:cxn modelId="{A77F0489-5F37-471C-B9F3-99DAA377955A}" type="presOf" srcId="{16D313C5-3C95-4E4C-8B79-8025972CFFFA}" destId="{98B9943B-9354-4048-9D12-98FA660377C5}" srcOrd="0" destOrd="0" presId="urn:microsoft.com/office/officeart/2016/7/layout/RepeatingBendingProcessNew"/>
    <dgm:cxn modelId="{7371D88C-B309-4427-9F4D-76802B6B49C4}" type="presOf" srcId="{0914E72C-46BF-4AE7-8BBC-60835B704CF6}" destId="{D62A8143-91D2-4169-A4EC-C4B920BA905C}" srcOrd="0" destOrd="0" presId="urn:microsoft.com/office/officeart/2016/7/layout/RepeatingBendingProcessNew"/>
    <dgm:cxn modelId="{773542AE-6018-4AE4-AB32-E9E1F5227BEA}" srcId="{F1088F47-2D37-479A-A99E-EE7FAFA240D9}" destId="{F7B5A847-15F4-4040-B939-B6CF8AD2C64B}" srcOrd="2" destOrd="0" parTransId="{7BCBE8FA-F126-4A4C-8E27-263EFC2E0CB2}" sibTransId="{03812E88-5A86-453E-B7FD-B2BA4EB76FAC}"/>
    <dgm:cxn modelId="{8176A4C1-17E0-4D1F-A245-CDCBA8617F9C}" type="presOf" srcId="{0914E72C-46BF-4AE7-8BBC-60835B704CF6}" destId="{000E04AC-9C9B-44D1-A627-2B54B18F35D9}" srcOrd="1" destOrd="0" presId="urn:microsoft.com/office/officeart/2016/7/layout/RepeatingBendingProcessNew"/>
    <dgm:cxn modelId="{B941C1C9-90E2-435D-9335-A2CD5FE605A8}" type="presOf" srcId="{03812E88-5A86-453E-B7FD-B2BA4EB76FAC}" destId="{DF43AC60-7B80-46F2-B6B8-D97421988032}" srcOrd="0" destOrd="0" presId="urn:microsoft.com/office/officeart/2016/7/layout/RepeatingBendingProcessNew"/>
    <dgm:cxn modelId="{26D76BCC-2FD0-4D2C-93E8-96520216AA9D}" type="presOf" srcId="{5EC24C8E-7F4F-4F3F-815A-A7996BFB8088}" destId="{245002F7-7428-44AF-84CA-C714B70DD6F1}" srcOrd="1" destOrd="0" presId="urn:microsoft.com/office/officeart/2016/7/layout/RepeatingBendingProcessNew"/>
    <dgm:cxn modelId="{A97A77E1-89AC-4878-92EF-D48AE98C17F2}" type="presOf" srcId="{E4E374E0-48AB-463B-A939-274E05B5129A}" destId="{714070F2-260F-4D47-82CB-CDD62695A45B}" srcOrd="0" destOrd="0" presId="urn:microsoft.com/office/officeart/2016/7/layout/RepeatingBendingProcessNew"/>
    <dgm:cxn modelId="{BC1191E3-E34B-41CB-A594-5998A3927E28}" type="presOf" srcId="{F1088F47-2D37-479A-A99E-EE7FAFA240D9}" destId="{49F3DAD2-2018-4C3F-803F-71F3A4009942}" srcOrd="0" destOrd="0" presId="urn:microsoft.com/office/officeart/2016/7/layout/RepeatingBendingProcessNew"/>
    <dgm:cxn modelId="{6BDE93E8-75F4-46A2-B3E2-0D967F6FA562}" srcId="{F1088F47-2D37-479A-A99E-EE7FAFA240D9}" destId="{16D313C5-3C95-4E4C-8B79-8025972CFFFA}" srcOrd="4" destOrd="0" parTransId="{661108D7-A466-4E69-ABB0-7AF13942C7EF}" sibTransId="{F35377B9-EEB5-4D8A-A7BB-50185DEDBB4F}"/>
    <dgm:cxn modelId="{B048F8EA-1EFC-4890-A722-A10F797D3F52}" type="presOf" srcId="{21ACE62E-C845-4656-9730-CB14A14A05CF}" destId="{E0F57BE6-5936-4B1B-98D9-6B698C7B23CF}" srcOrd="0" destOrd="0" presId="urn:microsoft.com/office/officeart/2016/7/layout/RepeatingBendingProcessNew"/>
    <dgm:cxn modelId="{3670CAF2-EBCC-444F-AA61-29C6FBD01DCE}" srcId="{F1088F47-2D37-479A-A99E-EE7FAFA240D9}" destId="{F60F5BA1-FB18-4205-9D97-961FB55AE63C}" srcOrd="1" destOrd="0" parTransId="{42A30FA5-4D80-46CB-8194-C24F057D61F4}" sibTransId="{21ACE62E-C845-4656-9730-CB14A14A05CF}"/>
    <dgm:cxn modelId="{612982F7-2DF6-4C84-AFD7-263C2578DBF1}" type="presOf" srcId="{E9037406-5E8A-4CC3-8F36-0B69B91C29FD}" destId="{FE0B50B1-C1BB-4467-B0B5-2C2471AB0C60}" srcOrd="0" destOrd="0" presId="urn:microsoft.com/office/officeart/2016/7/layout/RepeatingBendingProcessNew"/>
    <dgm:cxn modelId="{55C9DE0F-1F37-430A-8E1F-71F6C710A167}" type="presParOf" srcId="{49F3DAD2-2018-4C3F-803F-71F3A4009942}" destId="{FE0B50B1-C1BB-4467-B0B5-2C2471AB0C60}" srcOrd="0" destOrd="0" presId="urn:microsoft.com/office/officeart/2016/7/layout/RepeatingBendingProcessNew"/>
    <dgm:cxn modelId="{CF76E4C1-06A5-438B-90AD-FBEC983A8802}" type="presParOf" srcId="{49F3DAD2-2018-4C3F-803F-71F3A4009942}" destId="{E5C454CD-911D-4C23-AFD4-66FD9D52081E}" srcOrd="1" destOrd="0" presId="urn:microsoft.com/office/officeart/2016/7/layout/RepeatingBendingProcessNew"/>
    <dgm:cxn modelId="{41934EB0-5D73-4279-ADA9-3455705336BF}" type="presParOf" srcId="{E5C454CD-911D-4C23-AFD4-66FD9D52081E}" destId="{245002F7-7428-44AF-84CA-C714B70DD6F1}" srcOrd="0" destOrd="0" presId="urn:microsoft.com/office/officeart/2016/7/layout/RepeatingBendingProcessNew"/>
    <dgm:cxn modelId="{6F2795C5-624E-41B9-A688-220D3496F829}" type="presParOf" srcId="{49F3DAD2-2018-4C3F-803F-71F3A4009942}" destId="{3DC9F464-C83E-48DA-ACBC-5FE5DDEEF8D9}" srcOrd="2" destOrd="0" presId="urn:microsoft.com/office/officeart/2016/7/layout/RepeatingBendingProcessNew"/>
    <dgm:cxn modelId="{18A00CB4-0580-46E7-B048-FB7E010008E4}" type="presParOf" srcId="{49F3DAD2-2018-4C3F-803F-71F3A4009942}" destId="{E0F57BE6-5936-4B1B-98D9-6B698C7B23CF}" srcOrd="3" destOrd="0" presId="urn:microsoft.com/office/officeart/2016/7/layout/RepeatingBendingProcessNew"/>
    <dgm:cxn modelId="{0C2A64B3-7B4A-472C-B1AB-9A2E28FF34A3}" type="presParOf" srcId="{E0F57BE6-5936-4B1B-98D9-6B698C7B23CF}" destId="{EAB26375-B576-4E2E-8A71-B36DC91A2F80}" srcOrd="0" destOrd="0" presId="urn:microsoft.com/office/officeart/2016/7/layout/RepeatingBendingProcessNew"/>
    <dgm:cxn modelId="{4AF2F729-3C1E-4645-83E1-944935256E64}" type="presParOf" srcId="{49F3DAD2-2018-4C3F-803F-71F3A4009942}" destId="{75D51767-7CAA-4E81-A679-42D442E375AB}" srcOrd="4" destOrd="0" presId="urn:microsoft.com/office/officeart/2016/7/layout/RepeatingBendingProcessNew"/>
    <dgm:cxn modelId="{89D92FD5-C8F6-47D9-ABFC-74E58A422984}" type="presParOf" srcId="{49F3DAD2-2018-4C3F-803F-71F3A4009942}" destId="{DF43AC60-7B80-46F2-B6B8-D97421988032}" srcOrd="5" destOrd="0" presId="urn:microsoft.com/office/officeart/2016/7/layout/RepeatingBendingProcessNew"/>
    <dgm:cxn modelId="{49CEDD09-178C-4D4D-8018-F17DA522A5B4}" type="presParOf" srcId="{DF43AC60-7B80-46F2-B6B8-D97421988032}" destId="{8FFFFAF9-B9BF-4604-AC10-240FBE29AFEE}" srcOrd="0" destOrd="0" presId="urn:microsoft.com/office/officeart/2016/7/layout/RepeatingBendingProcessNew"/>
    <dgm:cxn modelId="{840CC84D-2394-4F5F-86D7-789875740F18}" type="presParOf" srcId="{49F3DAD2-2018-4C3F-803F-71F3A4009942}" destId="{36B70CB8-2A6C-4AFB-9715-731307E089E8}" srcOrd="6" destOrd="0" presId="urn:microsoft.com/office/officeart/2016/7/layout/RepeatingBendingProcessNew"/>
    <dgm:cxn modelId="{BEE2FBC3-8BC7-4030-9698-B6049E969190}" type="presParOf" srcId="{49F3DAD2-2018-4C3F-803F-71F3A4009942}" destId="{D62A8143-91D2-4169-A4EC-C4B920BA905C}" srcOrd="7" destOrd="0" presId="urn:microsoft.com/office/officeart/2016/7/layout/RepeatingBendingProcessNew"/>
    <dgm:cxn modelId="{CEBE7F45-6254-42BB-80E2-A5785099FDC1}" type="presParOf" srcId="{D62A8143-91D2-4169-A4EC-C4B920BA905C}" destId="{000E04AC-9C9B-44D1-A627-2B54B18F35D9}" srcOrd="0" destOrd="0" presId="urn:microsoft.com/office/officeart/2016/7/layout/RepeatingBendingProcessNew"/>
    <dgm:cxn modelId="{0ECA409A-2DBA-4E9E-A6F8-2C092DA887D7}" type="presParOf" srcId="{49F3DAD2-2018-4C3F-803F-71F3A4009942}" destId="{98B9943B-9354-4048-9D12-98FA660377C5}" srcOrd="8" destOrd="0" presId="urn:microsoft.com/office/officeart/2016/7/layout/RepeatingBendingProcessNew"/>
    <dgm:cxn modelId="{771C88C1-A290-4B73-BFAB-947576B0109F}" type="presParOf" srcId="{49F3DAD2-2018-4C3F-803F-71F3A4009942}" destId="{0BA1B15A-30BC-4988-A944-18816A25379D}" srcOrd="9" destOrd="0" presId="urn:microsoft.com/office/officeart/2016/7/layout/RepeatingBendingProcessNew"/>
    <dgm:cxn modelId="{50007A01-2E93-4C01-9AF5-5FE688352883}" type="presParOf" srcId="{0BA1B15A-30BC-4988-A944-18816A25379D}" destId="{17DDE979-08CD-4F8E-B7AB-9826B6AB2966}" srcOrd="0" destOrd="0" presId="urn:microsoft.com/office/officeart/2016/7/layout/RepeatingBendingProcessNew"/>
    <dgm:cxn modelId="{CC7956F7-B0A9-4468-BE3B-A5A4659CBF47}" type="presParOf" srcId="{49F3DAD2-2018-4C3F-803F-71F3A4009942}" destId="{714070F2-260F-4D47-82CB-CDD62695A45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454CD-911D-4C23-AFD4-66FD9D52081E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57014" y="912848"/>
        <a:ext cx="34897" cy="6979"/>
      </dsp:txXfrm>
    </dsp:sp>
    <dsp:sp modelId="{FE0B50B1-C1BB-4467-B0B5-2C2471AB0C60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1α:  Ενημέρωση του Συλλόγου Διδασκόντων για την πρόταση του σχεδίου δράσης</a:t>
          </a:r>
          <a:endParaRPr lang="en-GB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 1β: Ενημέρωση του Δ.Σ γονέων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61" y="5979"/>
        <a:ext cx="3034531" cy="1820718"/>
      </dsp:txXfrm>
    </dsp:sp>
    <dsp:sp modelId="{E0F57BE6-5936-4B1B-98D9-6B698C7B23CF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89488" y="912848"/>
        <a:ext cx="34897" cy="6979"/>
      </dsp:txXfrm>
    </dsp:sp>
    <dsp:sp modelId="{3DC9F464-C83E-48DA-ACBC-5FE5DDEEF8D9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2. Γνωριμία γονέων-προσφύγων με τους εκπαιδευτικούς. Ενημέρωση για τη σχολική φοίτηση των παιδιών τους </a:t>
          </a:r>
          <a:endParaRPr lang="en-US" sz="1300" b="1" kern="1200" dirty="0">
            <a:solidFill>
              <a:prstClr val="white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740534" y="5979"/>
        <a:ext cx="3034531" cy="1820718"/>
      </dsp:txXfrm>
    </dsp:sp>
    <dsp:sp modelId="{DF43AC60-7B80-46F2-B6B8-D97421988032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70362" y="2155079"/>
        <a:ext cx="374875" cy="6979"/>
      </dsp:txXfrm>
    </dsp:sp>
    <dsp:sp modelId="{75D51767-7CAA-4E81-A679-42D442E375AB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3. Επιμόρφωση εκπαιδευτικών και γονέων σε ζητήματα συμπερίληψης παιδιών-προσφύγων 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73007" y="5979"/>
        <a:ext cx="3034531" cy="1820718"/>
      </dsp:txXfrm>
    </dsp:sp>
    <dsp:sp modelId="{D62A8143-91D2-4169-A4EC-C4B920BA905C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57014" y="3431509"/>
        <a:ext cx="34897" cy="6979"/>
      </dsp:txXfrm>
    </dsp:sp>
    <dsp:sp modelId="{36B70CB8-2A6C-4AFB-9715-731307E089E8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4. Γνωριμία με το περιβάλλον διαβίωσης των προσφυγόπαιδων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61" y="2524640"/>
        <a:ext cx="3034531" cy="1820718"/>
      </dsp:txXfrm>
    </dsp:sp>
    <dsp:sp modelId="{0BA1B15A-30BC-4988-A944-18816A25379D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89488" y="3431509"/>
        <a:ext cx="34897" cy="6979"/>
      </dsp:txXfrm>
    </dsp:sp>
    <dsp:sp modelId="{98B9943B-9354-4048-9D12-98FA660377C5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>
              <a:latin typeface="Calibri" panose="020F0502020204030204" pitchFamily="34" charset="0"/>
              <a:cs typeface="Calibri" panose="020F0502020204030204" pitchFamily="34" charset="0"/>
            </a:rPr>
            <a:t>5. Σχολικές δραστηριότητες συμπερίληψης παιδιών προσφύγων </a:t>
          </a:r>
          <a:endParaRPr lang="en-US" sz="1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40534" y="2524640"/>
        <a:ext cx="3034531" cy="1820718"/>
      </dsp:txXfrm>
    </dsp:sp>
    <dsp:sp modelId="{714070F2-260F-4D47-82CB-CDD62695A45B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6. Συμμετοχή ομάδας εκπαιδευτικών στη βιωματική δράση " Ανταλλαγή καλών πρακτικών στην εκπαίδευση προσφύγων“</a:t>
          </a:r>
          <a:r>
            <a:rPr lang="en-GB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el-GR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 που διοργανώθηκε από τη ΜΚΟ </a:t>
          </a:r>
          <a:r>
            <a:rPr lang="en-US" sz="1500" b="1" kern="1200" dirty="0">
              <a:latin typeface="Calibri" panose="020F0502020204030204" pitchFamily="34" charset="0"/>
              <a:cs typeface="Calibri" panose="020F0502020204030204" pitchFamily="34" charset="0"/>
            </a:rPr>
            <a:t>Solidarity Now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3D547-6D62-4B6B-BE65-275444F96BB7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D8C7A-9E93-4C12-8714-C6C2AD8AF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8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CD18-4EDC-47E3-8DC5-B1565B1B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E97E4-5D5A-4155-8E0C-1A4DC701C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CC92-D82B-42CA-8BC4-4726AC94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C7C23-7B2C-4543-B734-82E1C17C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9B5E-5E10-4C24-921E-C3A2BE35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3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A35B-8F45-4058-BE29-CAD82AF1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7C29E-8B86-46E8-89E4-EFB1C44CD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D826B-B202-4954-8B8A-E00E4BCD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C1D41-DA4B-4DAB-BA33-75E8E9A6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77B71-794B-41C2-8106-C8DBB1C8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18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1A385-C67B-4CB2-ADC7-BB6C504F1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05832-26D7-414D-AFD5-3E15F0010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D0C03-DAD6-40DA-8F0C-5FE1C2DC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15BC-DF97-4460-A70E-EA18C3B9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CCC0F-146C-48FF-AF68-8972FC09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5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716B-DD9A-4E64-BF9B-51DD742F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F684F-95C2-48E2-8099-76C511F12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0829A-CD24-4075-B339-FBF86706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29B2-C8DC-4A61-B1D0-FF90B059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DDFB-B4A9-4ABF-AF24-7A01895D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7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0A2F-83CE-4EF3-958F-90760DDB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87327-1686-484F-A3FA-DD58F1117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5FB5F-7D2C-41E0-A174-B34AC6CD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CAB8-E758-435B-AA51-7876ADA1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42BC-A59B-423F-B30B-6E871E55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26EC-F6FC-47A5-B8CC-55CC0B07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C732-4277-4E16-8900-C1C0C786E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AAD9F-0709-4234-AAC2-4C2957269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38E39-1088-4804-8165-A9391EE7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1E224-0146-4536-BD19-3C6E87EA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3B6F2-3AAB-459F-B4FF-FC4C9F0D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1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F454-55FC-4488-8D61-73A951A1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3DB5-A610-4409-832D-8F0EA97C9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9BF0-6F55-4DD4-8F4F-6C07ADBC5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4B5D9-9C35-447C-9805-5BAA9165C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F48E-91A5-41DD-A3D1-C076D4033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D1673-62C9-499D-892F-18B47EBB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A0C18-74B4-453C-8466-84E21014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35226-7441-4311-9877-BB150D69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FF9D-9C81-4A25-A690-B920DA70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7EF3A-7040-477E-9323-2C951B73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CDBE8-46E2-496C-AD72-A5F69738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475FF-2965-4CA3-B099-FEC0998D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4D470-6E41-4982-A622-F0C4FC61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CC23F-7ED0-4C22-97EF-09D6D47B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C5E54-6CE6-4E73-961F-866CB855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4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B41E-F051-4974-86DB-F0359B8A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C45D-B120-4A1C-BBD7-93A940D13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4F42D-8353-4575-AC0E-DD087B1B9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FEF04-5EB9-4A21-9E34-D312EFCE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0642C-E00A-4FAE-8C9A-2B08F549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71B1C-0C9B-4122-AABD-E7A73B20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1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A2A1-74B4-49FA-91F3-CC380FEA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38B2A9-C796-4918-803D-8286BF987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BC508-C4DD-4D6D-861F-D458B6E78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505B-1602-49F2-895C-90AA6E8B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07F45-30E7-4768-9504-FA1A7B3D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E2834-9459-4326-8F62-8B8F2631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00687-5FC3-40EC-AE3B-CD32A198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1763-D6F6-41DE-9196-089BBAE1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79A8-70D2-40B9-A1EB-85197C52B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3807-68FC-4200-A6AD-6E8AE1086C2B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865A1-22A0-4243-881E-F25C30DF5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4F7C8-15BD-418F-A9E7-DFC824507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12F6-8204-4E66-B0CE-FF27E208E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98">
            <a:extLst>
              <a:ext uri="{FF2B5EF4-FFF2-40B4-BE49-F238E27FC236}">
                <a16:creationId xmlns:a16="http://schemas.microsoft.com/office/drawing/2014/main" id="{B4CE5841-C184-4A70-A609-5FE4A5078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2F3F2D-30E9-40D3-B0D7-A9C2A5174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05" y="3429000"/>
            <a:ext cx="5144558" cy="1669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Συμ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περίληψη παιδιών προσφύγων στα </a:t>
            </a:r>
            <a:b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Ελληνικά σχολεία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239534-BAF8-440E-98BB-DA9A049FE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3787" y="3704572"/>
            <a:ext cx="5899720" cy="1605611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F5FD1D"/>
              </a:buClr>
            </a:pPr>
            <a:r>
              <a:rPr lang="en-US" sz="2000" b="1" dirty="0" err="1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Σχέδιο</a:t>
            </a:r>
            <a:r>
              <a:rPr lang="en-US" sz="2000" b="1" dirty="0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δράσης</a:t>
            </a:r>
            <a:r>
              <a:rPr lang="en-US" sz="2000" b="1" dirty="0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6</a:t>
            </a:r>
            <a:r>
              <a:rPr lang="en-US" sz="2000" b="1" baseline="30000" dirty="0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ου</a:t>
            </a:r>
            <a:r>
              <a:rPr lang="en-US" sz="2000" b="1" dirty="0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Γυμν</a:t>
            </a:r>
            <a:r>
              <a:rPr lang="en-US" sz="2000" b="1" dirty="0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ασίου Σερρών </a:t>
            </a:r>
          </a:p>
          <a:p>
            <a:pPr>
              <a:buClr>
                <a:srgbClr val="F5FD1D"/>
              </a:buClr>
            </a:pPr>
            <a:r>
              <a:rPr lang="en-US" sz="1600" b="1" dirty="0" err="1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Δι</a:t>
            </a:r>
            <a:r>
              <a:rPr lang="en-US" sz="1600" b="1" dirty="0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απολιτισμική Ευαισθητοποίηση εκπαιδευτικών- γονέων</a:t>
            </a:r>
          </a:p>
          <a:p>
            <a:pPr>
              <a:buClr>
                <a:srgbClr val="F5FD1D"/>
              </a:buClr>
            </a:pPr>
            <a:r>
              <a:rPr lang="en-US" sz="1600" b="1" dirty="0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(</a:t>
            </a:r>
            <a:r>
              <a:rPr lang="en-US" sz="1600" b="1" dirty="0" err="1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δι</a:t>
            </a:r>
            <a:r>
              <a:rPr lang="en-US" sz="1600" b="1" dirty="0">
                <a:solidFill>
                  <a:srgbClr val="1B1B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αχείρηση σχολείου-σχολικός πολιτισμός)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l-GR" sz="1800" dirty="0" err="1">
                <a:solidFill>
                  <a:srgbClr val="FFFFFF"/>
                </a:solidFill>
              </a:rPr>
              <a:t>Επιμορια</a:t>
            </a:r>
            <a:r>
              <a:rPr lang="el-GR" sz="1800" dirty="0">
                <a:solidFill>
                  <a:srgbClr val="FFFFFF"/>
                </a:solidFill>
              </a:rPr>
              <a:t>: Μιχάλογλου Θέκλα</a:t>
            </a:r>
            <a:endParaRPr lang="en-GB" sz="1800" dirty="0">
              <a:solidFill>
                <a:srgbClr val="FFFFFF"/>
              </a:solidFill>
            </a:endParaRPr>
          </a:p>
          <a:p>
            <a:pPr>
              <a:buClr>
                <a:srgbClr val="F5FD1D"/>
              </a:buClr>
            </a:pPr>
            <a:endParaRPr lang="en-US" sz="1400" b="1" dirty="0">
              <a:solidFill>
                <a:srgbClr val="1B1B1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2065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16936" y="4000284"/>
            <a:ext cx="54864" cy="4206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AF467418-F629-465A-9D92-A0CC2CC05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9" t="41577" r="39224" b="21864"/>
          <a:stretch/>
        </p:blipFill>
        <p:spPr>
          <a:xfrm>
            <a:off x="294247" y="532209"/>
            <a:ext cx="1830871" cy="1597174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887CE906-4387-491C-9BF0-EF035BAF9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60" b="18809"/>
          <a:stretch/>
        </p:blipFill>
        <p:spPr>
          <a:xfrm>
            <a:off x="2233104" y="1023508"/>
            <a:ext cx="1104900" cy="72202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763DD85-0631-4EEB-BBFA-842A98668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989" y="932808"/>
            <a:ext cx="3196111" cy="822998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1BF418E7-DFF2-419E-B109-2E726A823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71" y="864161"/>
            <a:ext cx="2727918" cy="1040717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1C484CCD-95B5-473B-AA17-E91997188C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783" r="25521" b="5009"/>
          <a:stretch/>
        </p:blipFill>
        <p:spPr>
          <a:xfrm>
            <a:off x="9585989" y="534533"/>
            <a:ext cx="2112963" cy="13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0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8102"/>
          </a:xfrm>
        </p:spPr>
        <p:txBody>
          <a:bodyPr>
            <a:normAutofit/>
          </a:bodyPr>
          <a:lstStyle/>
          <a:p>
            <a:r>
              <a:rPr lang="el-GR" sz="40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ΔΡΑΣΤΗΡΙΟΤΗΤΕΣ</a:t>
            </a:r>
          </a:p>
        </p:txBody>
      </p:sp>
      <p:graphicFrame>
        <p:nvGraphicFramePr>
          <p:cNvPr id="16" name="2 - Θέση περιεχομένου">
            <a:extLst>
              <a:ext uri="{FF2B5EF4-FFF2-40B4-BE49-F238E27FC236}">
                <a16:creationId xmlns:a16="http://schemas.microsoft.com/office/drawing/2014/main" id="{B4ED2D00-1C72-484D-861B-6A4810C61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2249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564" y="963877"/>
            <a:ext cx="4225384" cy="4930246"/>
          </a:xfrm>
        </p:spPr>
        <p:txBody>
          <a:bodyPr>
            <a:normAutofit/>
          </a:bodyPr>
          <a:lstStyle/>
          <a:p>
            <a:pPr algn="r"/>
            <a:r>
              <a:rPr lang="el-GR" sz="4000" b="1" dirty="0">
                <a:solidFill>
                  <a:schemeClr val="accent1"/>
                </a:solidFill>
              </a:rPr>
              <a:t>1</a:t>
            </a:r>
            <a:r>
              <a:rPr lang="el-GR" sz="4000" b="1" baseline="30000" dirty="0">
                <a:solidFill>
                  <a:schemeClr val="accent1"/>
                </a:solidFill>
              </a:rPr>
              <a:t>η</a:t>
            </a:r>
            <a:r>
              <a:rPr lang="el-GR" sz="4000" b="1" dirty="0">
                <a:solidFill>
                  <a:schemeClr val="accent1"/>
                </a:solidFill>
              </a:rPr>
              <a:t> ΔΡΑΣΤΗΡΙΟΤΗΤΑ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76030" y="963877"/>
            <a:ext cx="6795745" cy="493024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l-GR" sz="2400" b="1" dirty="0"/>
              <a:t> 1α:  </a:t>
            </a:r>
            <a:r>
              <a:rPr lang="el-GR" sz="2400" dirty="0"/>
              <a:t>Ενημέρωση του Συλλόγου Διδασκόντων για την πρόταση του σχεδίου δράσης (Πέμπτη 5-Δεκ-19)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Συγκρότηση ομάδας καθηγητών που θα συμμετέχουν στη ‘συμπερίληψη’ </a:t>
            </a:r>
            <a:r>
              <a:rPr lang="en-US" sz="2000" dirty="0"/>
              <a:t>(</a:t>
            </a:r>
            <a:r>
              <a:rPr lang="el-GR" sz="2000" dirty="0"/>
              <a:t>Τρίτη 17</a:t>
            </a:r>
            <a:r>
              <a:rPr lang="en-US" sz="2000" dirty="0"/>
              <a:t>-</a:t>
            </a:r>
            <a:r>
              <a:rPr lang="el-GR" sz="2000" dirty="0"/>
              <a:t>Δεκ-19, 16 εκπαιδευτικοί</a:t>
            </a:r>
            <a:r>
              <a:rPr lang="en-US" sz="2000" dirty="0"/>
              <a:t>)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l-GR" sz="2000" dirty="0"/>
          </a:p>
          <a:p>
            <a:pPr marL="0" lvl="0" indent="0">
              <a:buNone/>
            </a:pPr>
            <a:r>
              <a:rPr lang="el-GR" sz="2400" b="1" dirty="0"/>
              <a:t> 1β: </a:t>
            </a:r>
            <a:r>
              <a:rPr lang="el-GR" sz="2400" dirty="0"/>
              <a:t>Ενημέρωση του Δ.Σ γονέων (Τετάρτη 18-Δεκ-19)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8411" y="963877"/>
            <a:ext cx="4346531" cy="49302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sz="4000" b="1" dirty="0">
                <a:solidFill>
                  <a:schemeClr val="accent1"/>
                </a:solidFill>
              </a:rPr>
              <a:t>2</a:t>
            </a:r>
            <a:r>
              <a:rPr lang="el-GR" sz="4000" b="1" baseline="30000" dirty="0">
                <a:solidFill>
                  <a:schemeClr val="accent1"/>
                </a:solidFill>
              </a:rPr>
              <a:t>η</a:t>
            </a:r>
            <a:r>
              <a:rPr lang="el-GR" sz="4000" b="1" dirty="0">
                <a:solidFill>
                  <a:schemeClr val="accent1"/>
                </a:solidFill>
              </a:rPr>
              <a:t> ΔΡΑΣΤΗΡΙΟΤΗΤΑ</a:t>
            </a:r>
            <a:br>
              <a:rPr lang="el-GR" sz="3400" dirty="0">
                <a:solidFill>
                  <a:schemeClr val="accent1"/>
                </a:solidFill>
              </a:rPr>
            </a:br>
            <a:r>
              <a:rPr lang="el-GR" sz="1800" b="1" dirty="0">
                <a:solidFill>
                  <a:schemeClr val="accent1"/>
                </a:solidFill>
              </a:rPr>
              <a:t>  </a:t>
            </a:r>
            <a:br>
              <a:rPr lang="el-GR" sz="1800" b="1" dirty="0">
                <a:solidFill>
                  <a:schemeClr val="accent1"/>
                </a:solidFill>
              </a:rPr>
            </a:br>
            <a:r>
              <a:rPr lang="el-GR" sz="2000" b="1" dirty="0">
                <a:solidFill>
                  <a:schemeClr val="accent1"/>
                </a:solidFill>
              </a:rPr>
              <a:t>Γνωριμία γονέων-προσφύγων με τους εκπαιδευτικούς. Ενημέρωση για τη σχολική φοίτηση των παιδιών τους</a:t>
            </a:r>
            <a:endParaRPr lang="el-GR" sz="20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l-GR" sz="2400" dirty="0"/>
              <a:t>19 Φεβρουαρίου 2019</a:t>
            </a:r>
          </a:p>
          <a:p>
            <a:r>
              <a:rPr lang="el-GR" sz="2400" dirty="0"/>
              <a:t>Διάρκεια 3 ώρες</a:t>
            </a:r>
          </a:p>
          <a:p>
            <a:r>
              <a:rPr lang="el-GR" sz="2400" dirty="0"/>
              <a:t>Παρουσίαση προγράμματος συμπερίληψης</a:t>
            </a:r>
          </a:p>
          <a:p>
            <a:r>
              <a:rPr lang="el-GR" sz="2400" dirty="0"/>
              <a:t>Συζήτηση για τα προβλήματα των παιδιών τους</a:t>
            </a:r>
          </a:p>
          <a:p>
            <a:r>
              <a:rPr lang="el-GR" sz="2400" dirty="0"/>
              <a:t>Ξενάγηση στο σχολείο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225B923-1798-47DF-9D8C-A780ABC327F7}"/>
              </a:ext>
            </a:extLst>
          </p:cNvPr>
          <p:cNvSpPr txBox="1"/>
          <p:nvPr/>
        </p:nvSpPr>
        <p:spPr>
          <a:xfrm>
            <a:off x="4663866" y="1288134"/>
            <a:ext cx="67253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Συμμετείχ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αν: </a:t>
            </a:r>
            <a:endParaRPr lang="el-GR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 γονείς-πρόσφυγες με τον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διερμηνέ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 τους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Διευθύντρι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Ο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σύλλογος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διδ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ασκόντων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Ο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Πρόεδρος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του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Δ.Σ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Γονέων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Ο Σ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υντονιστής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Εκπαιδευτικού έργου της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Σχολικής μονάδας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Οι Σ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υντονιστές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Ε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κπα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ίδευσης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προσφύγων (ΣΕΠ)</a:t>
            </a: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Μέλη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του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International Organization for Migration (ΙΟΜ)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564" y="963877"/>
            <a:ext cx="4332732" cy="4930246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l-GR" sz="4000" b="1" dirty="0">
                <a:solidFill>
                  <a:schemeClr val="accent1"/>
                </a:solidFill>
              </a:rPr>
              <a:t>5</a:t>
            </a:r>
            <a:r>
              <a:rPr lang="el-GR" sz="4000" b="1" baseline="30000" dirty="0">
                <a:solidFill>
                  <a:schemeClr val="accent1"/>
                </a:solidFill>
              </a:rPr>
              <a:t>η</a:t>
            </a:r>
            <a:r>
              <a:rPr lang="el-GR" sz="4000" b="1" dirty="0">
                <a:solidFill>
                  <a:schemeClr val="accent1"/>
                </a:solidFill>
              </a:rPr>
              <a:t> ΔΡΑΣΤΗΡΙΟΤΗΤΑ</a:t>
            </a:r>
            <a:br>
              <a:rPr lang="el-GR" sz="4000" b="1" dirty="0">
                <a:solidFill>
                  <a:schemeClr val="accent1"/>
                </a:solidFill>
              </a:rPr>
            </a:br>
            <a:br>
              <a:rPr lang="el-GR" sz="4000" b="1" dirty="0">
                <a:solidFill>
                  <a:schemeClr val="accent1"/>
                </a:solidFill>
              </a:rPr>
            </a:br>
            <a:r>
              <a:rPr lang="el-GR" sz="2000" b="1" dirty="0">
                <a:solidFill>
                  <a:schemeClr val="accent1"/>
                </a:solidFill>
              </a:rPr>
              <a:t>Σχολικές δραστηριότητες συμπερίληψης παιδιών προσφύγων</a:t>
            </a:r>
            <a:br>
              <a:rPr lang="el-GR" sz="2000" b="1" dirty="0">
                <a:solidFill>
                  <a:schemeClr val="accent1"/>
                </a:solidFill>
              </a:rPr>
            </a:br>
            <a:br>
              <a:rPr lang="el-GR" sz="2000" b="1" dirty="0">
                <a:solidFill>
                  <a:schemeClr val="accent1"/>
                </a:solidFill>
              </a:rPr>
            </a:br>
            <a:r>
              <a:rPr lang="el-GR" sz="2000" b="1" dirty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chemeClr val="accent1"/>
                </a:solidFill>
              </a:rPr>
              <a:t>Α.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54296" y="1377863"/>
            <a:ext cx="7216139" cy="4559474"/>
          </a:xfrm>
        </p:spPr>
        <p:txBody>
          <a:bodyPr anchor="ctr">
            <a:normAutofit/>
          </a:bodyPr>
          <a:lstStyle/>
          <a:p>
            <a:r>
              <a:rPr lang="el-GR" sz="2400" dirty="0"/>
              <a:t>Συμμετοχή στο 18</a:t>
            </a:r>
            <a:r>
              <a:rPr lang="el-GR" sz="2400" baseline="30000" dirty="0"/>
              <a:t>ο</a:t>
            </a:r>
            <a:r>
              <a:rPr lang="el-GR" sz="2400" dirty="0"/>
              <a:t> Συνέδριο «Μοντέλο Ηνωμένων Εθνών» </a:t>
            </a:r>
          </a:p>
          <a:p>
            <a:pPr marL="0" indent="0">
              <a:buNone/>
            </a:pPr>
            <a:r>
              <a:rPr lang="el-GR" sz="2400" dirty="0"/>
              <a:t>    Αριστοτέλειο Κολλέγιο </a:t>
            </a:r>
            <a:r>
              <a:rPr lang="el-GR" sz="2400" dirty="0" err="1"/>
              <a:t>Θεσ</a:t>
            </a:r>
            <a:r>
              <a:rPr lang="el-GR" sz="2400" dirty="0"/>
              <a:t>/νίκης </a:t>
            </a:r>
            <a:r>
              <a:rPr lang="el-GR" sz="2000" dirty="0"/>
              <a:t>(5-7     Μαρτίου 2020)</a:t>
            </a:r>
          </a:p>
          <a:p>
            <a:r>
              <a:rPr lang="el-GR" sz="2400" dirty="0"/>
              <a:t>Συμμετείχαν 18 μαθητές της Β’ και Γ’ Γυμνασίου, ανάμεσα στους οποίους δύο μαθήτριες-πρόσφυγες και μία Ρομά. </a:t>
            </a:r>
          </a:p>
          <a:p>
            <a:r>
              <a:rPr lang="el-GR" sz="2400" dirty="0"/>
              <a:t>Συντονίστριες της δράσης: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/>
              <a:t>    Ζωή Πίγκα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/>
              <a:t>    Αικατερίνη Σταμάτη</a:t>
            </a:r>
          </a:p>
          <a:p>
            <a:pPr marL="914400" lvl="2" indent="0">
              <a:buNone/>
            </a:pPr>
            <a:endParaRPr lang="el-GR" sz="18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 - Εικόνα" descr="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1485900"/>
            <a:ext cx="2425700" cy="1803400"/>
          </a:xfrm>
          <a:prstGeom prst="rect">
            <a:avLst/>
          </a:prstGeom>
        </p:spPr>
      </p:pic>
      <p:pic>
        <p:nvPicPr>
          <p:cNvPr id="5" name="4 - Εικόνα" descr="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2100" y="3365500"/>
            <a:ext cx="2641600" cy="1968500"/>
          </a:xfrm>
          <a:prstGeom prst="rect">
            <a:avLst/>
          </a:prstGeom>
        </p:spPr>
      </p:pic>
      <p:pic>
        <p:nvPicPr>
          <p:cNvPr id="6" name="5 - Εικόνα" descr="m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3300" y="1485900"/>
            <a:ext cx="2425700" cy="1803400"/>
          </a:xfrm>
          <a:prstGeom prst="rect">
            <a:avLst/>
          </a:prstGeom>
        </p:spPr>
      </p:pic>
      <p:pic>
        <p:nvPicPr>
          <p:cNvPr id="7" name="6 - Εικόνα" descr="m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1400" y="1485900"/>
            <a:ext cx="2438400" cy="1803400"/>
          </a:xfrm>
          <a:prstGeom prst="rect">
            <a:avLst/>
          </a:prstGeom>
        </p:spPr>
      </p:pic>
      <p:pic>
        <p:nvPicPr>
          <p:cNvPr id="8" name="7 - Εικόνα" descr="m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9900" y="3365500"/>
            <a:ext cx="2654300" cy="1968500"/>
          </a:xfrm>
          <a:prstGeom prst="rect">
            <a:avLst/>
          </a:prstGeom>
        </p:spPr>
      </p:pic>
      <p:pic>
        <p:nvPicPr>
          <p:cNvPr id="9" name="8 - Εικόνα" descr="m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7600" y="3365500"/>
            <a:ext cx="2921000" cy="1968500"/>
          </a:xfrm>
          <a:prstGeom prst="rect">
            <a:avLst/>
          </a:prstGeom>
        </p:spPr>
      </p:pic>
      <p:pic>
        <p:nvPicPr>
          <p:cNvPr id="11" name="10 - Εικόνα" descr="m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06800" y="1485900"/>
            <a:ext cx="2438400" cy="1803400"/>
          </a:xfrm>
          <a:prstGeom prst="rect">
            <a:avLst/>
          </a:prstGeom>
        </p:spPr>
      </p:pic>
      <p:pic>
        <p:nvPicPr>
          <p:cNvPr id="12" name="11 - Εικόνα" descr="m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50400" y="3365500"/>
            <a:ext cx="14986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564" y="963877"/>
            <a:ext cx="4332732" cy="4930246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accent1"/>
                </a:solidFill>
              </a:rPr>
              <a:t>5</a:t>
            </a:r>
            <a:r>
              <a:rPr lang="el-GR" sz="4000" b="1" baseline="30000" dirty="0">
                <a:solidFill>
                  <a:schemeClr val="accent1"/>
                </a:solidFill>
              </a:rPr>
              <a:t>η</a:t>
            </a:r>
            <a:r>
              <a:rPr lang="el-GR" sz="4000" b="1" dirty="0">
                <a:solidFill>
                  <a:schemeClr val="accent1"/>
                </a:solidFill>
              </a:rPr>
              <a:t> ΔΡΑΣΤΗΡΙΟΤΗΤΑ</a:t>
            </a:r>
            <a:br>
              <a:rPr lang="el-GR" sz="4000" b="1" dirty="0">
                <a:solidFill>
                  <a:schemeClr val="accent1"/>
                </a:solidFill>
              </a:rPr>
            </a:br>
            <a:br>
              <a:rPr lang="el-GR" b="1" dirty="0">
                <a:solidFill>
                  <a:schemeClr val="accent1"/>
                </a:solidFill>
              </a:rPr>
            </a:br>
            <a:r>
              <a:rPr lang="el-GR" sz="2200" b="1" dirty="0">
                <a:solidFill>
                  <a:schemeClr val="accent1"/>
                </a:solidFill>
              </a:rPr>
              <a:t>Σχολικές δραστηριότητες συμπερίληψης παιδιών προσφύγων</a:t>
            </a:r>
            <a:br>
              <a:rPr lang="el-GR" b="1" dirty="0">
                <a:solidFill>
                  <a:schemeClr val="accent1"/>
                </a:solidFill>
              </a:rPr>
            </a:br>
            <a:br>
              <a:rPr lang="el-GR" b="1" dirty="0">
                <a:solidFill>
                  <a:schemeClr val="accent1"/>
                </a:solidFill>
              </a:rPr>
            </a:br>
            <a:r>
              <a:rPr lang="el-GR" b="1" dirty="0">
                <a:solidFill>
                  <a:schemeClr val="accent1"/>
                </a:solidFill>
              </a:rPr>
              <a:t> Β.</a:t>
            </a:r>
            <a:endParaRPr lang="el-GR" sz="18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23983" y="1596086"/>
            <a:ext cx="6377769" cy="3665828"/>
          </a:xfrm>
        </p:spPr>
        <p:txBody>
          <a:bodyPr anchor="ctr">
            <a:normAutofit/>
          </a:bodyPr>
          <a:lstStyle/>
          <a:p>
            <a:r>
              <a:rPr lang="el-GR" sz="2400" dirty="0"/>
              <a:t>Κείμενα Νεοελληνικής Λογοτεχνίας </a:t>
            </a:r>
            <a:r>
              <a:rPr lang="en-US" sz="2400" dirty="0"/>
              <a:t>     </a:t>
            </a:r>
            <a:endParaRPr lang="el-GR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000" dirty="0"/>
              <a:t>« Αφιέρωμα στον </a:t>
            </a:r>
            <a:r>
              <a:rPr lang="en-US" sz="2000" dirty="0"/>
              <a:t>Van Gogh</a:t>
            </a:r>
            <a:r>
              <a:rPr lang="el-GR" sz="2000" i="1" dirty="0"/>
              <a:t>» </a:t>
            </a:r>
            <a:r>
              <a:rPr lang="en-US" sz="2000" dirty="0"/>
              <a:t>(</a:t>
            </a:r>
            <a:r>
              <a:rPr lang="el-GR" sz="2000" dirty="0"/>
              <a:t>Φεβρουάριος 2020)</a:t>
            </a:r>
            <a:endParaRPr lang="en-US" sz="2000" dirty="0"/>
          </a:p>
          <a:p>
            <a:r>
              <a:rPr lang="el-GR" sz="2400" dirty="0"/>
              <a:t>Τμήμα ένταξης προσφύγων </a:t>
            </a:r>
          </a:p>
          <a:p>
            <a:r>
              <a:rPr lang="el-GR" sz="2400" dirty="0"/>
              <a:t>Συντονίστρια της δράσης: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000" dirty="0"/>
              <a:t>Στέλλα Κανακούδα</a:t>
            </a:r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350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Συμπερίληψη παιδιών προσφύγων στα  Ελληνικά σχολεία</vt:lpstr>
      <vt:lpstr>ΔΡΑΣΤΗΡΙΟΤΗΤΕΣ</vt:lpstr>
      <vt:lpstr>1η ΔΡΑΣΤΗΡΙΟΤΗΤΑ </vt:lpstr>
      <vt:lpstr>2η ΔΡΑΣΤΗΡΙΟΤΗΤΑ    Γνωριμία γονέων-προσφύγων με τους εκπαιδευτικούς. Ενημέρωση για τη σχολική φοίτηση των παιδιών τους</vt:lpstr>
      <vt:lpstr>PowerPoint Presentation</vt:lpstr>
      <vt:lpstr>5η ΔΡΑΣΤΗΡΙΟΤΗΤΑ  Σχολικές δραστηριότητες συμπερίληψης παιδιών προσφύγων   Α.</vt:lpstr>
      <vt:lpstr>PowerPoint Presentation</vt:lpstr>
      <vt:lpstr>5η ΔΡΑΣΤΗΡΙΟΤΗΤΑ  Σχολικές δραστηριότητες συμπερίληψης παιδιών προσφύγων   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Συμπερίληψη παιδιών προσφύγων στα  Ελληνικά σχολεία</dc:title>
  <dc:creator>Θέκλα Μιχάλογλου</dc:creator>
  <cp:lastModifiedBy>Dora Katsamori</cp:lastModifiedBy>
  <cp:revision>19</cp:revision>
  <dcterms:created xsi:type="dcterms:W3CDTF">2020-06-13T19:06:29Z</dcterms:created>
  <dcterms:modified xsi:type="dcterms:W3CDTF">2020-08-07T11:22:46Z</dcterms:modified>
</cp:coreProperties>
</file>